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86" r:id="rId3"/>
    <p:sldId id="260" r:id="rId4"/>
    <p:sldId id="312" r:id="rId5"/>
    <p:sldId id="316" r:id="rId6"/>
    <p:sldId id="309" r:id="rId7"/>
    <p:sldId id="317" r:id="rId8"/>
    <p:sldId id="318" r:id="rId9"/>
  </p:sldIdLst>
  <p:sldSz cx="12192000" cy="6858000"/>
  <p:notesSz cx="6858000" cy="9144000"/>
  <p:embeddedFontLst>
    <p:embeddedFont>
      <p:font typeface="SimHei" panose="02010609060101010101" pitchFamily="49" charset="-122"/>
      <p:regular r:id="rId12"/>
    </p:embeddedFont>
    <p:embeddedFont>
      <p:font typeface="HarmonyOS Sans SC Black" pitchFamily="2" charset="-122"/>
      <p:bold r:id="rId13"/>
    </p:embeddedFont>
    <p:embeddedFont>
      <p:font typeface="HarmonyOS Sans SC Medium" pitchFamily="2" charset="-122"/>
      <p:regular r:id="rId14"/>
    </p:embeddedFont>
    <p:embeddedFont>
      <p:font typeface="等线" panose="02010600030101010101" pitchFamily="2" charset="-122"/>
      <p:regular r:id="rId15"/>
      <p:bold r:id="rId16"/>
    </p:embeddedFont>
    <p:embeddedFont>
      <p:font typeface="PINGFANG SC SEMIBOLD" panose="020B0400000000000000" pitchFamily="34" charset="-122"/>
      <p:regular r:id="rId17"/>
      <p:bold r:id="rId18"/>
    </p:embeddedFont>
  </p:embeddedFontLst>
  <p:defaultTextStyle>
    <a:defPPr>
      <a:defRPr lang="en-US"/>
    </a:defPPr>
    <a:lvl1pPr marL="0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5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7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98" autoAdjust="0"/>
    <p:restoredTop sz="94626"/>
  </p:normalViewPr>
  <p:slideViewPr>
    <p:cSldViewPr showGuides="1">
      <p:cViewPr varScale="1">
        <p:scale>
          <a:sx n="121" d="100"/>
          <a:sy n="121" d="100"/>
        </p:scale>
        <p:origin x="272" y="16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391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28721445-E123-3559-76EC-DABDB4B17C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0D8815C-27AC-CADE-891F-B2CAAE754A1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0A50C-A08D-4685-BF89-D476B514DCB4}" type="datetimeFigureOut">
              <a:rPr lang="zh-CN" altLang="en-US" smtClean="0"/>
              <a:t>2025/12/16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5210BD6-AAC2-8DA3-A866-8DEE86245A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54BBC8-AA09-3DB0-8C57-776579661D8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110811-7416-4802-BE47-D7F3A435EA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6928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F1D754-A891-4217-BDD2-F465E2669A7E}" type="datetimeFigureOut">
              <a:rPr lang="zh-CN" altLang="en-US" smtClean="0"/>
              <a:t>2025/12/16</a:t>
            </a:fld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AB4A6-477B-49FC-9707-0B8F954AA7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062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1275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D3D97ED-8CCE-DB52-7A75-D114FB7E3E4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29574" y="4630393"/>
            <a:ext cx="3114450" cy="150370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67363A6-BA50-CBF3-B603-293D5C0082E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805963" y="2874611"/>
            <a:ext cx="3114450" cy="3259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7950702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19FDA64A-FA64-AB9F-3952-12D110C239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66590" y="3784601"/>
            <a:ext cx="6340709" cy="19431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070834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DEEDFF2A-5AFD-8E89-24E8-C529E73E86A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452808" y="1985549"/>
            <a:ext cx="2247905" cy="166242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A8A06463-C0B5-1AA0-9057-B80990D3466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7332" y="1985549"/>
            <a:ext cx="4102098" cy="166242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01073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0220E71-3321-D218-CFE4-84F3251F0C7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69655" y="2834821"/>
            <a:ext cx="2247905" cy="195787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1C4E01EB-2A70-3417-D4E6-12DC20556FE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931516" y="2834821"/>
            <a:ext cx="4102098" cy="195787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208190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F65E123A-2A86-F180-DC50-B6FEF1BD62F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8899" y="1338828"/>
            <a:ext cx="3635100" cy="226434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70892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5C4FDEC-4AD1-059E-12C2-44A3C975EAC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98428" y="1966481"/>
            <a:ext cx="1977347" cy="192677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BDF391F5-46D0-6D85-623C-C9030FEA66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377011" y="1966481"/>
            <a:ext cx="2543403" cy="389525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615819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6D18CED5-97CE-869A-DB88-C82554CB97F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35075" y="1481375"/>
            <a:ext cx="4764977" cy="18891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091720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2F58D116-53E3-0C06-886B-17B7F219538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47740" y="0"/>
            <a:ext cx="3935413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948262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526ED35D-600C-C5EB-1BA7-6179A80CC72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56976" y="1447801"/>
            <a:ext cx="1967706" cy="16090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B4496A94-DEA7-1A88-268E-560583FACE0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357156" y="4523321"/>
            <a:ext cx="1563257" cy="131766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071639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6FC58260-56AD-C4E6-48C0-3C7D6943DBB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5618" y="584200"/>
            <a:ext cx="3905593" cy="56896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016FFBD-B9B6-4DA5-50F2-51CA1165A8F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606926" y="4986626"/>
            <a:ext cx="1541234" cy="127745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93422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FDACFB49-38EA-1A86-0FD7-371CDE16EE9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405688" y="2363789"/>
            <a:ext cx="3514725" cy="21304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430694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AC467886-AC2E-36B4-4EAE-0C0466BC0C7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98574" y="1853256"/>
            <a:ext cx="2041001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A063EB52-448B-C5B8-4FA4-903B04D0FBE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764994" y="1853256"/>
            <a:ext cx="2041001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74DDD26C-3A05-2EC6-D24F-376BE0404F6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86774" y="1853256"/>
            <a:ext cx="2041001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0BB8088C-3048-5DE6-2E7D-AC65125C64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691689" y="1853256"/>
            <a:ext cx="2041001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89415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202417F7-C901-081B-2FBF-6B0E6F8CF24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672069" y="2374029"/>
            <a:ext cx="2010002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45A04E07-07AA-7565-8A17-C515376D36A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923369" y="2374029"/>
            <a:ext cx="2741385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2ABFF670-A467-A35D-0AAF-EBF702EF0C9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906050" y="2374029"/>
            <a:ext cx="2010002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708360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2BEBFB4A-D1ED-B6B2-8C2F-2194C143145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53400" y="1861457"/>
            <a:ext cx="2767013" cy="157949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7509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489B57E1-269F-4F7A-27BD-D24CCAA1E8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53400" y="1665514"/>
            <a:ext cx="2767013" cy="383177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EBC9AC29-1E82-8288-924A-C02C13637CC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1" y="1665513"/>
            <a:ext cx="1831922" cy="176348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109637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8391FE5-2320-E54D-2466-2DA9722FEF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667398" y="4091195"/>
            <a:ext cx="3240505" cy="169404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2C422FD7-7D20-6127-2B9A-B97B82B35A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757587" y="1665513"/>
            <a:ext cx="3240505" cy="290437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136462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EE5A1094-28B9-D49F-51D9-0B37DCEE9F7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938139" y="2567843"/>
            <a:ext cx="4336024" cy="290437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727429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DDBCC9CD-C1B2-A19B-DA78-A83F145D51C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78800" y="2760475"/>
            <a:ext cx="2741613" cy="133705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1D20608-43D1-0F02-7B84-19308E41AF0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35075" y="4583135"/>
            <a:ext cx="3467554" cy="132561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6CBF86F0-07D6-BAE4-10C8-2F9EABDB8DE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18529" y="4583135"/>
            <a:ext cx="1954940" cy="132561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443318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1009011-2B2E-FE33-162B-DFEE44A6D8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845209" y="3819313"/>
            <a:ext cx="2010002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AD3651EE-F90A-96A3-9C70-F9D732A3C18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261" y="3819313"/>
            <a:ext cx="2269600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76BF10BC-0422-90D7-B612-0E9E8DAB011F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879411" y="3819313"/>
            <a:ext cx="2041001" cy="170455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238576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B81221F5-DF69-167F-2F2A-A242867C8F1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644836" y="1"/>
            <a:ext cx="3533395" cy="684878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6938830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B9EDF569-F36C-8C32-128A-E32F8E7DFE0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840047" y="4542958"/>
            <a:ext cx="2041002" cy="1630269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83568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170F2E26-D55D-BCD5-FC87-020C763ED1B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81057" y="2044965"/>
            <a:ext cx="4928281" cy="150217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72808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C14F207-02B1-3364-92D1-D7E9179E26C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14114" y="2444610"/>
            <a:ext cx="3809441" cy="240564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DA3BCBC-F5C1-065F-908B-67C67C205ED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86128" y="2961861"/>
            <a:ext cx="1882250" cy="188839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657161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0FFB5B1C-91D4-09BE-14FB-9116BB228C9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882344" y="3952290"/>
            <a:ext cx="1984393" cy="163277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4C2ED61-773D-043E-028A-B9AD064FE1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56831" y="3952290"/>
            <a:ext cx="1984393" cy="163277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454EACF7-00B1-476C-8D58-E0EF99CE0C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31316" y="3952290"/>
            <a:ext cx="2514605" cy="163277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8112859B-7AF6-5CB3-EDB7-BD4CE52485E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36021" y="3952290"/>
            <a:ext cx="1984393" cy="163277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4152256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5EBF4719-0875-AAFF-08F1-B2978C5BECC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84939" y="1381540"/>
            <a:ext cx="3335475" cy="420352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7442742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4D41205D-03F6-E6B1-C958-3E1DC4D3522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32877" y="2298974"/>
            <a:ext cx="4011715" cy="226005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1A232B-45E4-CBA8-81E0-48CD1D8E1CE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550293" y="2298974"/>
            <a:ext cx="2370121" cy="226005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3378196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997C74DC-D6D3-2E5B-1966-A8362A1A97E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82057" y="1643745"/>
            <a:ext cx="3043729" cy="435428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957108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940D3DC-DFF4-FF18-8A0E-D126DF1CA92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30379" y="1698171"/>
            <a:ext cx="4045215" cy="311993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A1060060-C757-7AFF-AF8F-9088DE3994F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826576" y="1698171"/>
            <a:ext cx="1747116" cy="149492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>
                <a:latin typeface="HarmonyOS Sans SC Medium" panose="00000600000000000000" pitchFamily="2" charset="-122"/>
              </a:defRPr>
            </a:lvl1pPr>
          </a:lstStyle>
          <a:p>
            <a:r>
              <a:rPr lang="en-US" dirty="0"/>
              <a:t>Place Your Image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18823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401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70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1" r:id="rId27"/>
    <p:sldLayoutId id="2147483672" r:id="rId28"/>
    <p:sldLayoutId id="2147483673" r:id="rId29"/>
  </p:sldLayoutIdLst>
  <p:txStyles>
    <p:titleStyle>
      <a:lvl1pPr algn="l" defTabSz="91435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3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7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5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597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7061" userDrawn="1">
          <p15:clr>
            <a:srgbClr val="F26B43"/>
          </p15:clr>
        </p15:guide>
        <p15:guide id="7" orient="horz" pos="368" userDrawn="1">
          <p15:clr>
            <a:srgbClr val="F26B43"/>
          </p15:clr>
        </p15:guide>
        <p15:guide id="8" orient="horz" pos="3952" userDrawn="1">
          <p15:clr>
            <a:srgbClr val="F26B43"/>
          </p15:clr>
        </p15:guide>
        <p15:guide id="9" pos="778" userDrawn="1">
          <p15:clr>
            <a:srgbClr val="F26B43"/>
          </p15:clr>
        </p15:guide>
        <p15:guide id="11" pos="68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816C61-B954-0D30-4A32-A56C65B89F01}"/>
              </a:ext>
            </a:extLst>
          </p:cNvPr>
          <p:cNvSpPr txBox="1"/>
          <p:nvPr/>
        </p:nvSpPr>
        <p:spPr>
          <a:xfrm>
            <a:off x="1919536" y="2574668"/>
            <a:ext cx="81868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altLang="zh-CN" sz="4800" dirty="0" err="1">
                <a:latin typeface="HarmonyOS Sans SC Black" panose="00000A00000000000000" pitchFamily="2" charset="-122"/>
              </a:rPr>
              <a:t>Berklee</a:t>
            </a:r>
            <a:r>
              <a:rPr lang="zh-CN" altLang="en-US" sz="4800" dirty="0">
                <a:latin typeface="HarmonyOS Sans SC Black" panose="00000A00000000000000" pitchFamily="2" charset="-122"/>
              </a:rPr>
              <a:t> </a:t>
            </a:r>
            <a:r>
              <a:rPr lang="sv-SE" altLang="zh-CN" sz="4800" dirty="0">
                <a:latin typeface="HarmonyOS Sans SC Black" panose="00000A00000000000000" pitchFamily="2" charset="-122"/>
              </a:rPr>
              <a:t>Summer Programs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BF906B-F6B0-D7A1-554F-B01DBC45635E}"/>
              </a:ext>
            </a:extLst>
          </p:cNvPr>
          <p:cNvSpPr txBox="1"/>
          <p:nvPr/>
        </p:nvSpPr>
        <p:spPr>
          <a:xfrm>
            <a:off x="1919536" y="3480237"/>
            <a:ext cx="703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SimHei" panose="02010609060101010101" pitchFamily="49" charset="-122"/>
                <a:ea typeface="SimHei" panose="02010609060101010101" pitchFamily="49" charset="-122"/>
              </a:rPr>
              <a:t>伯克利夏校</a:t>
            </a:r>
            <a:endParaRPr lang="en-ID" sz="20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027BD2E-127A-25C4-5648-A9738F2A766C}"/>
              </a:ext>
            </a:extLst>
          </p:cNvPr>
          <p:cNvGrpSpPr/>
          <p:nvPr/>
        </p:nvGrpSpPr>
        <p:grpSpPr>
          <a:xfrm rot="16200000">
            <a:off x="1267734" y="2363809"/>
            <a:ext cx="430121" cy="430122"/>
            <a:chOff x="10332237" y="1547924"/>
            <a:chExt cx="430121" cy="430122"/>
          </a:xfrm>
          <a:solidFill>
            <a:schemeClr val="accent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7DE6DDA-3F6C-CC1A-6E3A-E1AB34B2361E}"/>
                </a:ext>
              </a:extLst>
            </p:cNvPr>
            <p:cNvSpPr/>
            <p:nvPr/>
          </p:nvSpPr>
          <p:spPr>
            <a:xfrm>
              <a:off x="10332237" y="1563075"/>
              <a:ext cx="57174" cy="283069"/>
            </a:xfrm>
            <a:custGeom>
              <a:avLst/>
              <a:gdLst>
                <a:gd name="connsiteX0" fmla="*/ 0 w 57174"/>
                <a:gd name="connsiteY0" fmla="*/ 0 h 283069"/>
                <a:gd name="connsiteX1" fmla="*/ 57174 w 57174"/>
                <a:gd name="connsiteY1" fmla="*/ 0 h 283069"/>
                <a:gd name="connsiteX2" fmla="*/ 57174 w 57174"/>
                <a:gd name="connsiteY2" fmla="*/ 283070 h 283069"/>
                <a:gd name="connsiteX3" fmla="*/ 0 w 57174"/>
                <a:gd name="connsiteY3" fmla="*/ 283070 h 283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4" h="283069">
                  <a:moveTo>
                    <a:pt x="0" y="0"/>
                  </a:moveTo>
                  <a:lnTo>
                    <a:pt x="57174" y="0"/>
                  </a:lnTo>
                  <a:lnTo>
                    <a:pt x="57174" y="283070"/>
                  </a:lnTo>
                  <a:lnTo>
                    <a:pt x="0" y="283070"/>
                  </a:lnTo>
                  <a:close/>
                </a:path>
              </a:pathLst>
            </a:custGeom>
            <a:grpFill/>
            <a:ln w="5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3600" dirty="0">
                <a:latin typeface="HarmonyOS Sans SC Medium" panose="00000600000000000000" pitchFamily="2" charset="-122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697848C5-BD33-3B78-3476-2A37472EF1E6}"/>
                </a:ext>
              </a:extLst>
            </p:cNvPr>
            <p:cNvSpPr/>
            <p:nvPr/>
          </p:nvSpPr>
          <p:spPr>
            <a:xfrm>
              <a:off x="10340641" y="1547924"/>
              <a:ext cx="421717" cy="430122"/>
            </a:xfrm>
            <a:custGeom>
              <a:avLst/>
              <a:gdLst>
                <a:gd name="connsiteX0" fmla="*/ 421717 w 421717"/>
                <a:gd name="connsiteY0" fmla="*/ 40422 h 430122"/>
                <a:gd name="connsiteX1" fmla="*/ 381295 w 421717"/>
                <a:gd name="connsiteY1" fmla="*/ 0 h 430122"/>
                <a:gd name="connsiteX2" fmla="*/ 0 w 421717"/>
                <a:gd name="connsiteY2" fmla="*/ 381295 h 430122"/>
                <a:gd name="connsiteX3" fmla="*/ 0 w 421717"/>
                <a:gd name="connsiteY3" fmla="*/ 430122 h 430122"/>
                <a:gd name="connsiteX4" fmla="*/ 406509 w 421717"/>
                <a:gd name="connsiteY4" fmla="*/ 430122 h 430122"/>
                <a:gd name="connsiteX5" fmla="*/ 406509 w 421717"/>
                <a:gd name="connsiteY5" fmla="*/ 372948 h 430122"/>
                <a:gd name="connsiteX6" fmla="*/ 82502 w 421717"/>
                <a:gd name="connsiteY6" fmla="*/ 379580 h 430122"/>
                <a:gd name="connsiteX7" fmla="*/ 421717 w 421717"/>
                <a:gd name="connsiteY7" fmla="*/ 40422 h 43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717" h="430122">
                  <a:moveTo>
                    <a:pt x="421717" y="40422"/>
                  </a:moveTo>
                  <a:lnTo>
                    <a:pt x="381295" y="0"/>
                  </a:lnTo>
                  <a:lnTo>
                    <a:pt x="0" y="381295"/>
                  </a:lnTo>
                  <a:lnTo>
                    <a:pt x="0" y="430122"/>
                  </a:lnTo>
                  <a:lnTo>
                    <a:pt x="406509" y="430122"/>
                  </a:lnTo>
                  <a:lnTo>
                    <a:pt x="406509" y="372948"/>
                  </a:lnTo>
                  <a:lnTo>
                    <a:pt x="82502" y="379580"/>
                  </a:lnTo>
                  <a:lnTo>
                    <a:pt x="421717" y="40422"/>
                  </a:lnTo>
                  <a:close/>
                </a:path>
              </a:pathLst>
            </a:custGeom>
            <a:grpFill/>
            <a:ln w="57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3600" dirty="0">
                <a:latin typeface="HarmonyOS Sans SC Medium" panose="000006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425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2081F-F7AA-8C14-1700-619276667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8BCAE3-4C1B-E984-2FFC-AEB9DA5EB747}"/>
              </a:ext>
            </a:extLst>
          </p:cNvPr>
          <p:cNvSpPr txBox="1"/>
          <p:nvPr/>
        </p:nvSpPr>
        <p:spPr>
          <a:xfrm>
            <a:off x="947738" y="399171"/>
            <a:ext cx="6787547" cy="85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3200" dirty="0" err="1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项目介绍</a:t>
            </a:r>
            <a:endParaRPr lang="en-US" sz="3200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0902799D-BF56-535D-7740-B14DD34782D0}"/>
              </a:ext>
            </a:extLst>
          </p:cNvPr>
          <p:cNvSpPr txBox="1"/>
          <p:nvPr/>
        </p:nvSpPr>
        <p:spPr>
          <a:xfrm>
            <a:off x="947738" y="1387742"/>
            <a:ext cx="10261600" cy="2638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伯克利音乐学院暑期项目面向具有一定基础的青年音乐学习者，提供从短期体验到长期强化的多层级课程体系。</a:t>
            </a:r>
            <a:endParaRPr lang="en-US" altLang="zh-CN" sz="1600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algn="l">
              <a:lnSpc>
                <a:spcPct val="150000"/>
              </a:lnSpc>
            </a:pPr>
            <a:endParaRPr lang="en-US" altLang="zh-CN" sz="1600" i="0" u="none" strike="noStrike" dirty="0">
              <a:solidFill>
                <a:srgbClr val="C00000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altLang="zh-CN" sz="1600" b="1" dirty="0" err="1">
                <a:solidFill>
                  <a:srgbClr val="C00000"/>
                </a:solidFill>
              </a:rPr>
              <a:t>Berklee</a:t>
            </a:r>
            <a:r>
              <a:rPr lang="sv-SE" altLang="zh-CN" sz="1600" b="1" dirty="0">
                <a:solidFill>
                  <a:srgbClr val="C00000"/>
                </a:solidFill>
              </a:rPr>
              <a:t> </a:t>
            </a:r>
            <a:r>
              <a:rPr lang="sv-SE" altLang="zh-CN" sz="1600" b="1" dirty="0" err="1">
                <a:solidFill>
                  <a:srgbClr val="C00000"/>
                </a:solidFill>
              </a:rPr>
              <a:t>Guitar</a:t>
            </a:r>
            <a:r>
              <a:rPr lang="sv-SE" altLang="zh-CN" sz="1600" b="1" dirty="0">
                <a:solidFill>
                  <a:srgbClr val="C00000"/>
                </a:solidFill>
              </a:rPr>
              <a:t> Sessions</a:t>
            </a:r>
            <a:r>
              <a:rPr lang="zh-CN" altLang="en-US" sz="1600" b="1" dirty="0">
                <a:solidFill>
                  <a:srgbClr val="C00000"/>
                </a:solidFill>
              </a:rPr>
              <a:t> </a:t>
            </a:r>
            <a:r>
              <a:rPr lang="zh-CN" altLang="sv-SE" sz="1600" b="1" dirty="0">
                <a:solidFill>
                  <a:srgbClr val="C00000"/>
                </a:solidFill>
              </a:rPr>
              <a:t>古典吉他</a:t>
            </a:r>
            <a:r>
              <a:rPr lang="zh-CN" altLang="en-US" sz="1600" b="1" dirty="0">
                <a:solidFill>
                  <a:srgbClr val="C00000"/>
                </a:solidFill>
              </a:rPr>
              <a:t> </a:t>
            </a:r>
            <a:r>
              <a:rPr lang="zh-CN" altLang="sv-SE" sz="1600" dirty="0">
                <a:solidFill>
                  <a:srgbClr val="C00000"/>
                </a:solidFill>
              </a:rPr>
              <a:t>：</a:t>
            </a:r>
            <a:r>
              <a:rPr lang="zh-CN" altLang="en-US" sz="1600" dirty="0"/>
              <a:t>为期 </a:t>
            </a:r>
            <a:r>
              <a:rPr lang="en-US" altLang="zh-CN" sz="1600" dirty="0"/>
              <a:t>5 </a:t>
            </a:r>
            <a:r>
              <a:rPr lang="zh-CN" altLang="en-US" sz="1600" dirty="0"/>
              <a:t>天的吉他密集体验营，可在多风格环境中选择以古典吉他为主修方向。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altLang="zh-CN" sz="1600" b="1" dirty="0" err="1">
                <a:solidFill>
                  <a:srgbClr val="C00000"/>
                </a:solidFill>
              </a:rPr>
              <a:t>Five-Week</a:t>
            </a:r>
            <a:r>
              <a:rPr lang="sv-SE" altLang="zh-CN" sz="1600" b="1" dirty="0">
                <a:solidFill>
                  <a:srgbClr val="C00000"/>
                </a:solidFill>
              </a:rPr>
              <a:t> Music </a:t>
            </a:r>
            <a:r>
              <a:rPr lang="sv-SE" altLang="zh-CN" sz="1600" b="1" dirty="0" err="1">
                <a:solidFill>
                  <a:srgbClr val="C00000"/>
                </a:solidFill>
              </a:rPr>
              <a:t>Performance</a:t>
            </a:r>
            <a:r>
              <a:rPr lang="sv-SE" altLang="zh-CN" sz="1600" b="1" dirty="0">
                <a:solidFill>
                  <a:srgbClr val="C00000"/>
                </a:solidFill>
              </a:rPr>
              <a:t> Intensive</a:t>
            </a:r>
            <a:r>
              <a:rPr lang="zh-CN" altLang="en-US" sz="1600" b="1" dirty="0">
                <a:solidFill>
                  <a:srgbClr val="C00000"/>
                </a:solidFill>
              </a:rPr>
              <a:t> 音乐演奏强化</a:t>
            </a:r>
            <a:r>
              <a:rPr lang="zh-CN" altLang="sv-SE" sz="1600" dirty="0">
                <a:solidFill>
                  <a:srgbClr val="C00000"/>
                </a:solidFill>
              </a:rPr>
              <a:t>：</a:t>
            </a:r>
            <a:r>
              <a:rPr lang="zh-CN" altLang="en-US" sz="1600" dirty="0"/>
              <a:t>为期 </a:t>
            </a:r>
            <a:r>
              <a:rPr lang="en-US" altLang="zh-CN" sz="1600" dirty="0"/>
              <a:t>5 </a:t>
            </a:r>
            <a:r>
              <a:rPr lang="zh-CN" altLang="en-US" sz="1600" dirty="0"/>
              <a:t>周的旗舰暑期项目，完整模拟伯克利本科的学习结构，覆盖演奏、合奏、理论与音乐综合能力。</a:t>
            </a:r>
            <a:endParaRPr lang="en-US" altLang="zh-CN" sz="1600" dirty="0"/>
          </a:p>
          <a:p>
            <a:pPr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solidFill>
                <a:srgbClr val="000000"/>
              </a:solidFill>
              <a:latin typeface="-webkit-standard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0000"/>
                </a:solidFill>
                <a:latin typeface="-webkit-standard"/>
              </a:rPr>
              <a:t>项目地点为美国波士顿的伯克利音乐学院校区。学院位于城市核心区域，学生在项目期间可使用校内教学楼、排练室、合奏教室与演出空间。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B15E21C-EB71-1EEC-D189-A7E53F01AF24}"/>
              </a:ext>
            </a:extLst>
          </p:cNvPr>
          <p:cNvSpPr txBox="1"/>
          <p:nvPr/>
        </p:nvSpPr>
        <p:spPr>
          <a:xfrm>
            <a:off x="982662" y="4004846"/>
            <a:ext cx="9720771" cy="2268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-webkit-standard"/>
              </a:rPr>
              <a:t>多风格并行的教学氛围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-webkit-standard"/>
              </a:rPr>
              <a:t>高频合奏与舞台实践机会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-webkit-standard"/>
              </a:rPr>
              <a:t>日常课程与晚间音乐活动并行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-webkit-standard"/>
              </a:rPr>
              <a:t>学生来自不同国家与音乐背景，强调合作与交流</a:t>
            </a:r>
            <a:endParaRPr lang="en-US" altLang="zh-CN" sz="1600" dirty="0">
              <a:solidFill>
                <a:srgbClr val="000000"/>
              </a:solidFill>
              <a:latin typeface="-webkit-standard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600" dirty="0">
              <a:solidFill>
                <a:srgbClr val="000000"/>
              </a:solidFill>
              <a:latin typeface="-webkit-standard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0000"/>
                </a:solidFill>
                <a:latin typeface="-webkit-standard"/>
              </a:rPr>
              <a:t>住宿学生可入住校内或合作宿舍，日常生活与学习高度集中，贴近真实的音乐学院生活节奏。</a:t>
            </a:r>
          </a:p>
        </p:txBody>
      </p:sp>
      <p:pic>
        <p:nvPicPr>
          <p:cNvPr id="1030" name="Picture 6" descr="Boston Campus | Berklee College of Music">
            <a:extLst>
              <a:ext uri="{FF2B5EF4-FFF2-40B4-BE49-F238E27FC236}">
                <a16:creationId xmlns:a16="http://schemas.microsoft.com/office/drawing/2014/main" id="{C12C7DE2-716B-EEB1-6CB5-C2875C8C8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733" y="3868303"/>
            <a:ext cx="4018605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959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1E43E4-83E6-0D98-8EC3-5A3483451E4E}"/>
              </a:ext>
            </a:extLst>
          </p:cNvPr>
          <p:cNvSpPr txBox="1"/>
          <p:nvPr/>
        </p:nvSpPr>
        <p:spPr>
          <a:xfrm>
            <a:off x="947738" y="399171"/>
            <a:ext cx="9588334" cy="837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altLang="zh-CN" sz="3200" dirty="0" err="1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项目介绍</a:t>
            </a:r>
            <a:r>
              <a:rPr lang="zh-CN" altLang="en-US" sz="3200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 </a:t>
            </a:r>
            <a:r>
              <a:rPr lang="en-US" altLang="zh-CN" sz="3200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-</a:t>
            </a:r>
            <a:r>
              <a:rPr lang="zh-CN" altLang="en-US" sz="3200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 </a:t>
            </a:r>
            <a:r>
              <a:rPr lang="sv-SE" altLang="zh-CN" sz="2800" dirty="0" err="1">
                <a:solidFill>
                  <a:schemeClr val="accent1"/>
                </a:solidFill>
                <a:latin typeface="HarmonyOS Sans SC Black" panose="00000A00000000000000" pitchFamily="2" charset="-122"/>
              </a:rPr>
              <a:t>Guitar</a:t>
            </a:r>
            <a:r>
              <a:rPr lang="sv-SE" altLang="zh-CN" sz="2800" dirty="0">
                <a:solidFill>
                  <a:schemeClr val="accent1"/>
                </a:solidFill>
                <a:latin typeface="HarmonyOS Sans SC Black" panose="00000A00000000000000" pitchFamily="2" charset="-122"/>
              </a:rPr>
              <a:t> </a:t>
            </a:r>
            <a:r>
              <a:rPr lang="zh-CN" altLang="sv-SE" sz="2800" dirty="0">
                <a:solidFill>
                  <a:schemeClr val="accent1"/>
                </a:solidFill>
                <a:latin typeface="HarmonyOS Sans SC Black" panose="00000A00000000000000" pitchFamily="2" charset="-122"/>
              </a:rPr>
              <a:t>吉他</a:t>
            </a:r>
            <a:endParaRPr lang="en-ID" altLang="zh-CN" sz="2800" dirty="0">
              <a:solidFill>
                <a:schemeClr val="accent1"/>
              </a:solidFill>
              <a:latin typeface="HarmonyOS Sans SC Black" panose="00000A00000000000000" pitchFamily="2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50F0B2-3FD2-C235-D776-1E9DDD78789F}"/>
              </a:ext>
            </a:extLst>
          </p:cNvPr>
          <p:cNvSpPr txBox="1"/>
          <p:nvPr/>
        </p:nvSpPr>
        <p:spPr>
          <a:xfrm>
            <a:off x="968273" y="1292999"/>
            <a:ext cx="1022667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5000"/>
              </a:lnSpc>
            </a:pPr>
            <a:r>
              <a:rPr lang="sv-SE" altLang="zh-CN" sz="1600" b="0" i="0" u="none" strike="noStrike" dirty="0" err="1">
                <a:solidFill>
                  <a:srgbClr val="000000"/>
                </a:solidFill>
                <a:effectLst/>
              </a:rPr>
              <a:t>Berklee</a:t>
            </a:r>
            <a:r>
              <a:rPr lang="sv-SE" altLang="zh-CN" sz="16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sv-SE" altLang="zh-CN" sz="1600" b="0" i="0" u="none" strike="noStrike" dirty="0" err="1">
                <a:solidFill>
                  <a:srgbClr val="000000"/>
                </a:solidFill>
                <a:effectLst/>
              </a:rPr>
              <a:t>Guitar</a:t>
            </a:r>
            <a:r>
              <a:rPr lang="sv-SE" altLang="zh-CN" sz="1600" b="0" i="0" u="none" strike="noStrike" dirty="0">
                <a:solidFill>
                  <a:srgbClr val="000000"/>
                </a:solidFill>
                <a:effectLst/>
              </a:rPr>
              <a:t> Sessions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是为期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天的线下吉他密集项目，面向年满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15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岁、至少有约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6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个月吉他演奏经验的学习者。项目以“体验一周伯克利吉他生生活”为核心目标，课程围绕指板和声、风格演奏与合奏展开。</a:t>
            </a:r>
          </a:p>
          <a:p>
            <a:pPr algn="l">
              <a:lnSpc>
                <a:spcPct val="125000"/>
              </a:lnSpc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虽然项目覆盖蓝调、金属、爵士、古典等多种风格，但学生在报名与分班阶段可选择以</a:t>
            </a:r>
            <a:r>
              <a:rPr lang="zh-CN" altLang="en-US" sz="1600" i="0" u="none" strike="noStrike" dirty="0">
                <a:solidFill>
                  <a:srgbClr val="000000"/>
                </a:solidFill>
                <a:effectLst/>
              </a:rPr>
              <a:t>古典吉他为主修风格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，并在课程中重点向该方向倾斜。</a:t>
            </a:r>
            <a:endParaRPr lang="en-US" altLang="zh-CN" sz="1600" b="0" i="0" u="none" strike="noStrike" dirty="0">
              <a:solidFill>
                <a:srgbClr val="000000"/>
              </a:solidFill>
              <a:effectLst/>
            </a:endParaRPr>
          </a:p>
          <a:p>
            <a:pPr marL="285750" indent="-28575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指板和声训练（理解和声在指板上的结构与应用）</a:t>
            </a:r>
          </a:p>
          <a:p>
            <a:pPr marL="285750" indent="-28575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风格课程（根据分组侧重古典风格，同时与其他风格并行）</a:t>
            </a:r>
          </a:p>
          <a:p>
            <a:pPr marL="285750" indent="-28575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合奏课程（在小组合奏中实践音乐理解与协作能力）</a:t>
            </a:r>
          </a:p>
          <a:p>
            <a:pPr algn="l"/>
            <a:endParaRPr lang="zh-CN" altLang="en-US" sz="1600" b="0" i="0" u="none" strike="noStrike" dirty="0">
              <a:solidFill>
                <a:srgbClr val="000000"/>
              </a:solidFill>
              <a:effectLst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E22B13F-EC01-B81D-249B-7DF704BBF37B}"/>
              </a:ext>
            </a:extLst>
          </p:cNvPr>
          <p:cNvGrpSpPr/>
          <p:nvPr/>
        </p:nvGrpSpPr>
        <p:grpSpPr>
          <a:xfrm>
            <a:off x="992818" y="4189584"/>
            <a:ext cx="5368979" cy="1908214"/>
            <a:chOff x="982662" y="4030384"/>
            <a:chExt cx="3207201" cy="1908214"/>
          </a:xfrm>
        </p:grpSpPr>
        <p:sp>
          <p:nvSpPr>
            <p:cNvPr id="12" name="TextBox 7">
              <a:extLst>
                <a:ext uri="{FF2B5EF4-FFF2-40B4-BE49-F238E27FC236}">
                  <a16:creationId xmlns:a16="http://schemas.microsoft.com/office/drawing/2014/main" id="{0E7CC054-0EF1-FC46-88FC-93C97B05DDBE}"/>
                </a:ext>
              </a:extLst>
            </p:cNvPr>
            <p:cNvSpPr txBox="1"/>
            <p:nvPr/>
          </p:nvSpPr>
          <p:spPr>
            <a:xfrm>
              <a:off x="982662" y="4030384"/>
              <a:ext cx="5958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sz="1600" b="1" dirty="0" err="1">
                  <a:solidFill>
                    <a:srgbClr val="C00000"/>
                  </a:solidFill>
                </a:rPr>
                <a:t>项目亮点</a:t>
              </a:r>
              <a:endParaRPr lang="en-ID" sz="1600" b="1" dirty="0">
                <a:solidFill>
                  <a:srgbClr val="C00000"/>
                </a:solidFill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F37E910-A813-A19A-BD04-45D7028CA294}"/>
                </a:ext>
              </a:extLst>
            </p:cNvPr>
            <p:cNvSpPr txBox="1"/>
            <p:nvPr/>
          </p:nvSpPr>
          <p:spPr>
            <a:xfrm>
              <a:off x="982662" y="4368938"/>
              <a:ext cx="3207201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在多风格环境中系统训练吉他基础能力，同时可明确选择以古典吉他为主要方向。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以指板和声为核心课程，帮助学生理解吉他上的和声逻辑，而非仅停留在曲目模仿。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合奏课程贯穿项目，强调听觉、节奏与合作意识。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通过音乐会与即兴演奏活动，快速建立舞台与交流经验。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2A07D414-A9F5-A439-4418-2A1C132B4B65}"/>
              </a:ext>
            </a:extLst>
          </p:cNvPr>
          <p:cNvGrpSpPr/>
          <p:nvPr/>
        </p:nvGrpSpPr>
        <p:grpSpPr>
          <a:xfrm>
            <a:off x="6744072" y="3874608"/>
            <a:ext cx="4359986" cy="2717059"/>
            <a:chOff x="947738" y="3686460"/>
            <a:chExt cx="4359986" cy="271705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223B9AB-4A74-8456-61F4-F49D0B44AC82}"/>
                </a:ext>
              </a:extLst>
            </p:cNvPr>
            <p:cNvSpPr txBox="1"/>
            <p:nvPr/>
          </p:nvSpPr>
          <p:spPr>
            <a:xfrm>
              <a:off x="947738" y="4095195"/>
              <a:ext cx="4359986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1600" dirty="0">
                  <a:solidFill>
                    <a:srgbClr val="000000"/>
                  </a:solidFill>
                  <a:latin typeface="-webkit-standard"/>
                </a:rPr>
                <a:t>项目时间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：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 </a:t>
              </a:r>
              <a:r>
                <a:rPr lang="en-US" altLang="zh-CN" sz="1600" i="0" u="none" strike="noStrike" dirty="0">
                  <a:solidFill>
                    <a:srgbClr val="000000"/>
                  </a:solidFill>
                  <a:effectLst/>
                </a:rPr>
                <a:t>2026 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年 </a:t>
              </a:r>
              <a:r>
                <a:rPr lang="en-US" altLang="zh-CN" sz="1600" i="0" u="none" strike="noStrike" dirty="0">
                  <a:solidFill>
                    <a:srgbClr val="000000"/>
                  </a:solidFill>
                  <a:effectLst/>
                </a:rPr>
                <a:t>8 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月 </a:t>
              </a:r>
              <a:r>
                <a:rPr lang="en-US" altLang="zh-CN" sz="1600" i="0" u="none" strike="noStrike" dirty="0">
                  <a:solidFill>
                    <a:srgbClr val="000000"/>
                  </a:solidFill>
                  <a:effectLst/>
                </a:rPr>
                <a:t>10 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日至 </a:t>
              </a:r>
              <a:r>
                <a:rPr lang="en-US" altLang="zh-CN" sz="1600" i="0" u="none" strike="noStrike" dirty="0">
                  <a:solidFill>
                    <a:srgbClr val="000000"/>
                  </a:solidFill>
                  <a:effectLst/>
                </a:rPr>
                <a:t>8 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月 </a:t>
              </a:r>
              <a:r>
                <a:rPr lang="en-US" altLang="zh-CN" sz="1600" i="0" u="none" strike="noStrike" dirty="0">
                  <a:solidFill>
                    <a:srgbClr val="000000"/>
                  </a:solidFill>
                  <a:effectLst/>
                </a:rPr>
                <a:t>14 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日</a:t>
              </a:r>
              <a:endParaRPr lang="en-US" altLang="zh-CN" sz="1600" i="0" u="none" strike="noStrike" dirty="0">
                <a:solidFill>
                  <a:srgbClr val="000000"/>
                </a:solidFill>
                <a:effectLst/>
              </a:endParaRPr>
            </a:p>
            <a:p>
              <a:pPr algn="l"/>
              <a:endParaRPr lang="en-US" altLang="zh-CN" sz="1600" i="0" u="none" strike="noStrike" dirty="0">
                <a:solidFill>
                  <a:srgbClr val="000000"/>
                </a:solidFill>
                <a:effectLst/>
              </a:endParaRP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altLang="zh-CN" sz="1600" b="0" i="0" u="none" strike="noStrike" dirty="0">
                  <a:solidFill>
                    <a:srgbClr val="000000"/>
                  </a:solidFill>
                  <a:effectLst/>
                </a:rPr>
                <a:t>10:00–12:00</a:t>
              </a: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</a:rPr>
                <a:t>：指板和声 </a:t>
              </a:r>
              <a:r>
                <a:rPr lang="en-US" altLang="zh-CN" sz="1600" b="0" i="0" u="none" strike="noStrike" dirty="0">
                  <a:solidFill>
                    <a:srgbClr val="000000"/>
                  </a:solidFill>
                  <a:effectLst/>
                </a:rPr>
                <a:t>/ </a:t>
              </a: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</a:rPr>
                <a:t>风格课程 </a:t>
              </a:r>
              <a:r>
                <a:rPr lang="en-US" altLang="zh-CN" sz="1600" b="0" i="0" u="none" strike="noStrike" dirty="0">
                  <a:solidFill>
                    <a:srgbClr val="000000"/>
                  </a:solidFill>
                  <a:effectLst/>
                </a:rPr>
                <a:t>/ </a:t>
              </a: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</a:rPr>
                <a:t>合奏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</a:rPr>
                <a:t>下午：继续指板和声、风格课程与合奏训练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</a:rPr>
                <a:t>傍晚与晚间：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</a:rPr>
                <a:t>嘉宾艺术家讲座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</a:rPr>
                <a:t>音乐会</a:t>
              </a:r>
            </a:p>
            <a:p>
              <a:pPr marL="742950" lvl="1" indent="-285750" algn="l">
                <a:buFont typeface="Arial" panose="020B0604020202020204" pitchFamily="34" charset="0"/>
                <a:buChar char="•"/>
              </a:pP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</a:rPr>
                <a:t>即兴演奏与交流活动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</a:rPr>
                <a:t>最后一天：合奏音乐会，作为项目成果展示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685DF82D-EBAD-DD7E-648C-DE1D5F29BF7D}"/>
                </a:ext>
              </a:extLst>
            </p:cNvPr>
            <p:cNvSpPr txBox="1"/>
            <p:nvPr/>
          </p:nvSpPr>
          <p:spPr>
            <a:xfrm>
              <a:off x="947738" y="3686460"/>
              <a:ext cx="1608083" cy="4222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600" b="1" dirty="0">
                  <a:solidFill>
                    <a:srgbClr val="C00000"/>
                  </a:solidFill>
                  <a:latin typeface="-webkit-standard"/>
                </a:rPr>
                <a:t>日程安排</a:t>
              </a:r>
              <a:endParaRPr lang="en-US" altLang="zh-CN" sz="1600" b="1" i="0" u="none" strike="noStrike" dirty="0">
                <a:solidFill>
                  <a:srgbClr val="C00000"/>
                </a:solidFill>
                <a:effectLst/>
                <a:latin typeface="-webkit-sta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6814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2A2D48F-AF64-139C-0446-8987D551AD31}"/>
              </a:ext>
            </a:extLst>
          </p:cNvPr>
          <p:cNvSpPr txBox="1"/>
          <p:nvPr/>
        </p:nvSpPr>
        <p:spPr>
          <a:xfrm>
            <a:off x="2410880" y="3063887"/>
            <a:ext cx="1944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v-SE" altLang="zh-CN" b="1" i="0" dirty="0">
                <a:solidFill>
                  <a:schemeClr val="accent1"/>
                </a:solidFill>
                <a:effectLst/>
                <a:latin typeface="+mj-lt"/>
              </a:rPr>
              <a:t>Jane Miller</a:t>
            </a:r>
            <a:endParaRPr lang="zh-CN" altLang="en-US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6438B50-A3AF-5F5F-E251-DFFB49A8EDE4}"/>
              </a:ext>
            </a:extLst>
          </p:cNvPr>
          <p:cNvSpPr txBox="1"/>
          <p:nvPr/>
        </p:nvSpPr>
        <p:spPr>
          <a:xfrm>
            <a:off x="7951428" y="3063887"/>
            <a:ext cx="1944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v-SE" altLang="zh-CN" b="1" i="0" dirty="0">
                <a:solidFill>
                  <a:schemeClr val="accent1"/>
                </a:solidFill>
                <a:effectLst/>
                <a:latin typeface="+mj-lt"/>
              </a:rPr>
              <a:t>Sal </a:t>
            </a:r>
            <a:r>
              <a:rPr lang="sv-SE" altLang="zh-CN" b="1" i="0" dirty="0" err="1">
                <a:solidFill>
                  <a:schemeClr val="accent1"/>
                </a:solidFill>
                <a:effectLst/>
                <a:latin typeface="+mj-lt"/>
              </a:rPr>
              <a:t>DiFusco</a:t>
            </a:r>
            <a:endParaRPr lang="zh-CN" altLang="en-US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EA990C4-7AC4-3C8B-413F-F412C49A24D0}"/>
              </a:ext>
            </a:extLst>
          </p:cNvPr>
          <p:cNvSpPr txBox="1"/>
          <p:nvPr/>
        </p:nvSpPr>
        <p:spPr>
          <a:xfrm>
            <a:off x="1209559" y="3505507"/>
            <a:ext cx="4873869" cy="2530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sv-SE" altLang="zh-CN" sz="1600" dirty="0"/>
              <a:t>Jane Miller</a:t>
            </a:r>
            <a:r>
              <a:rPr lang="zh-CN" altLang="en-US" sz="1600" dirty="0"/>
              <a:t>是集作曲家、吉他手、编曲家与作家于一身的多栖艺术家。她近期发行了第五张原创专辑</a:t>
            </a:r>
            <a:r>
              <a:rPr lang="en-US" altLang="zh-CN" sz="1600" dirty="0"/>
              <a:t>《</a:t>
            </a:r>
            <a:r>
              <a:rPr lang="sv-SE" altLang="zh-CN" sz="1600" dirty="0"/>
              <a:t>Boats》</a:t>
            </a:r>
            <a:r>
              <a:rPr lang="zh-CN" altLang="sv-SE" sz="1600" dirty="0"/>
              <a:t>，</a:t>
            </a:r>
            <a:r>
              <a:rPr lang="zh-CN" altLang="en-US" sz="1600" dirty="0"/>
              <a:t>并活跃于影视配乐制作领域。</a:t>
            </a:r>
          </a:p>
          <a:p>
            <a:pPr>
              <a:lnSpc>
                <a:spcPct val="125000"/>
              </a:lnSpc>
            </a:pPr>
            <a:r>
              <a:rPr lang="zh-CN" altLang="en-US" sz="1600" dirty="0"/>
              <a:t>作为资深教育者，她在</a:t>
            </a:r>
            <a:r>
              <a:rPr lang="sv-SE" altLang="zh-CN" sz="1600" dirty="0" err="1"/>
              <a:t>Berklee</a:t>
            </a:r>
            <a:r>
              <a:rPr lang="zh-CN" altLang="en-US" sz="1600" dirty="0"/>
              <a:t>出版社发行了两本吉他专著，并长期担任</a:t>
            </a:r>
            <a:r>
              <a:rPr lang="en-US" altLang="zh-CN" sz="1600" dirty="0"/>
              <a:t>《</a:t>
            </a:r>
            <a:r>
              <a:rPr lang="sv-SE" altLang="zh-CN" sz="1600" dirty="0" err="1"/>
              <a:t>Acoustic</a:t>
            </a:r>
            <a:r>
              <a:rPr lang="sv-SE" altLang="zh-CN" sz="1600" dirty="0"/>
              <a:t> </a:t>
            </a:r>
            <a:r>
              <a:rPr lang="sv-SE" altLang="zh-CN" sz="1600" dirty="0" err="1"/>
              <a:t>Guitar</a:t>
            </a:r>
            <a:r>
              <a:rPr lang="sv-SE" altLang="zh-CN" sz="1600" dirty="0"/>
              <a:t>》</a:t>
            </a:r>
            <a:r>
              <a:rPr lang="zh-CN" altLang="en-US" sz="1600" dirty="0"/>
              <a:t>等杂志撰稿人。她被权威乐评人</a:t>
            </a:r>
            <a:r>
              <a:rPr lang="sv-SE" altLang="zh-CN" sz="1600" dirty="0"/>
              <a:t>Scott </a:t>
            </a:r>
            <a:r>
              <a:rPr lang="sv-SE" altLang="zh-CN" sz="1600" dirty="0" err="1"/>
              <a:t>Yanow</a:t>
            </a:r>
            <a:r>
              <a:rPr lang="zh-CN" altLang="en-US" sz="1600" dirty="0"/>
              <a:t>列入</a:t>
            </a:r>
            <a:r>
              <a:rPr lang="en-US" altLang="zh-CN" sz="1600" dirty="0"/>
              <a:t>《</a:t>
            </a:r>
            <a:r>
              <a:rPr lang="zh-CN" altLang="en-US" sz="1600" dirty="0"/>
              <a:t>伟大爵士吉他手完全指南</a:t>
            </a:r>
            <a:r>
              <a:rPr lang="en-US" altLang="zh-CN" sz="1600" dirty="0"/>
              <a:t>》</a:t>
            </a:r>
            <a:r>
              <a:rPr lang="zh-CN" altLang="en-US" sz="1600" dirty="0"/>
              <a:t>，其演出与大师班足迹遍布美洲、亚洲及欧洲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DCE06A1-404B-C473-312F-2D8C26E32E31}"/>
              </a:ext>
            </a:extLst>
          </p:cNvPr>
          <p:cNvSpPr txBox="1"/>
          <p:nvPr/>
        </p:nvSpPr>
        <p:spPr>
          <a:xfrm>
            <a:off x="6587484" y="3505507"/>
            <a:ext cx="4873869" cy="2838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sv-SE" altLang="zh-CN" sz="1600" dirty="0"/>
              <a:t>Sal </a:t>
            </a:r>
            <a:r>
              <a:rPr lang="sv-SE" altLang="zh-CN" sz="1600" dirty="0" err="1"/>
              <a:t>DiFusco</a:t>
            </a:r>
            <a:r>
              <a:rPr lang="zh-CN" altLang="en-US" sz="1600" dirty="0"/>
              <a:t>是资深吉他演奏家、制作人及教育家，自</a:t>
            </a:r>
            <a:r>
              <a:rPr lang="en-US" altLang="zh-CN" sz="1600" dirty="0"/>
              <a:t>1998</a:t>
            </a:r>
            <a:r>
              <a:rPr lang="zh-CN" altLang="en-US" sz="1600" dirty="0"/>
              <a:t>年起执教于伯克利音乐学院。他擅长爵士与摇滚融合风格，发行了三张个人专辑，巡演足迹遍布欧美及亚洲各地。</a:t>
            </a:r>
          </a:p>
          <a:p>
            <a:pPr>
              <a:lnSpc>
                <a:spcPct val="125000"/>
              </a:lnSpc>
            </a:pPr>
            <a:r>
              <a:rPr lang="zh-CN" altLang="en-US" sz="1600" dirty="0"/>
              <a:t>他精通摇滚、爵士、蓝调等多种流派，被誉为极具启发性的导师。目前，他除率领个人乐队活跃于舞台外，还管理着</a:t>
            </a:r>
            <a:r>
              <a:rPr lang="sv-SE" altLang="zh-CN" sz="1600" dirty="0"/>
              <a:t>R&amp;B</a:t>
            </a:r>
            <a:r>
              <a:rPr lang="zh-CN" altLang="en-US" sz="1600" dirty="0"/>
              <a:t>乐队</a:t>
            </a:r>
            <a:r>
              <a:rPr lang="sv-SE" altLang="zh-CN" sz="1600" dirty="0" err="1"/>
              <a:t>Radiance</a:t>
            </a:r>
            <a:r>
              <a:rPr lang="zh-CN" altLang="sv-SE" sz="1600" dirty="0"/>
              <a:t>。</a:t>
            </a:r>
            <a:r>
              <a:rPr lang="zh-CN" altLang="en-US" sz="1600" dirty="0"/>
              <a:t>他毕业于伯克利爵士作曲专业，曾师从</a:t>
            </a:r>
            <a:r>
              <a:rPr lang="sv-SE" altLang="zh-CN" sz="1600" dirty="0"/>
              <a:t>Jerry </a:t>
            </a:r>
            <a:r>
              <a:rPr lang="sv-SE" altLang="zh-CN" sz="1600" dirty="0" err="1"/>
              <a:t>Bergonzi</a:t>
            </a:r>
            <a:r>
              <a:rPr lang="zh-CN" altLang="en-US" sz="1600" dirty="0"/>
              <a:t>及</a:t>
            </a:r>
            <a:r>
              <a:rPr lang="sv-SE" altLang="zh-CN" sz="1600" dirty="0"/>
              <a:t>Charlie </a:t>
            </a:r>
            <a:r>
              <a:rPr lang="sv-SE" altLang="zh-CN" sz="1600" dirty="0" err="1"/>
              <a:t>Banacos</a:t>
            </a:r>
            <a:r>
              <a:rPr lang="zh-CN" altLang="en-US" sz="1600" dirty="0"/>
              <a:t>等多位名家深造。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DB5155E-03E9-CAD1-0C42-7D66DFE595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" b="33067"/>
          <a:stretch/>
        </p:blipFill>
        <p:spPr bwMode="auto">
          <a:xfrm>
            <a:off x="2122988" y="476672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eadshot of Sal DiFusco">
            <a:extLst>
              <a:ext uri="{FF2B5EF4-FFF2-40B4-BE49-F238E27FC236}">
                <a16:creationId xmlns:a16="http://schemas.microsoft.com/office/drawing/2014/main" id="{80673786-67D2-814F-609D-D796DE3CEE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4" t="1465" r="214" b="31985"/>
          <a:stretch/>
        </p:blipFill>
        <p:spPr bwMode="auto">
          <a:xfrm>
            <a:off x="7516531" y="476672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8141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101BB-7E4F-8181-945D-1C44BA288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>
            <a:extLst>
              <a:ext uri="{FF2B5EF4-FFF2-40B4-BE49-F238E27FC236}">
                <a16:creationId xmlns:a16="http://schemas.microsoft.com/office/drawing/2014/main" id="{D4C35028-6FA8-A30F-D9F0-B9402C56918B}"/>
              </a:ext>
            </a:extLst>
          </p:cNvPr>
          <p:cNvSpPr txBox="1"/>
          <p:nvPr/>
        </p:nvSpPr>
        <p:spPr>
          <a:xfrm>
            <a:off x="947738" y="399171"/>
            <a:ext cx="6787547" cy="85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3200" dirty="0" err="1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申请条件与材料要求</a:t>
            </a:r>
            <a:endParaRPr lang="en-US" sz="3200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2A49936-D585-22B5-E997-0C6B2C699519}"/>
              </a:ext>
            </a:extLst>
          </p:cNvPr>
          <p:cNvSpPr txBox="1"/>
          <p:nvPr/>
        </p:nvSpPr>
        <p:spPr>
          <a:xfrm>
            <a:off x="947738" y="2008006"/>
            <a:ext cx="4860230" cy="1253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600" b="1" i="0" u="none" strike="noStrike" dirty="0">
                <a:solidFill>
                  <a:srgbClr val="C00000"/>
                </a:solidFill>
                <a:effectLst/>
              </a:rPr>
              <a:t>申请条件</a:t>
            </a:r>
          </a:p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年满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15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岁</a:t>
            </a:r>
          </a:p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至少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6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个月吉他演奏经验</a:t>
            </a:r>
          </a:p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具备理解课堂英语的能力（不要求语言考试成绩）</a:t>
            </a:r>
            <a:endParaRPr lang="en-US" altLang="zh-CN" sz="16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9AC573A-50C5-5467-2D87-BAB4C6D25666}"/>
              </a:ext>
            </a:extLst>
          </p:cNvPr>
          <p:cNvSpPr txBox="1"/>
          <p:nvPr/>
        </p:nvSpPr>
        <p:spPr>
          <a:xfrm>
            <a:off x="947737" y="3611208"/>
            <a:ext cx="5148263" cy="1160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600" b="1" i="0" u="none" strike="noStrike" dirty="0">
                <a:solidFill>
                  <a:srgbClr val="C00000"/>
                </a:solidFill>
                <a:effectLst/>
              </a:rPr>
              <a:t>申请与分班材料要求</a:t>
            </a:r>
            <a:endParaRPr lang="en-US" altLang="zh-CN" sz="1600" b="1" i="0" u="none" strike="noStrike" dirty="0">
              <a:solidFill>
                <a:srgbClr val="C00000"/>
              </a:solidFill>
              <a:effectLst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注册后需提交一段简短的分班视频，用于课程分组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分班视频不作为录取试音，仅用于判断学习层级</a:t>
            </a:r>
            <a:endParaRPr lang="zh-CN" altLang="en-US" sz="16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75204B1-696F-A171-161C-33B8BF347FBF}"/>
              </a:ext>
            </a:extLst>
          </p:cNvPr>
          <p:cNvSpPr txBox="1"/>
          <p:nvPr/>
        </p:nvSpPr>
        <p:spPr>
          <a:xfrm>
            <a:off x="6373766" y="2008006"/>
            <a:ext cx="5008256" cy="2268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600" b="1" dirty="0">
                <a:solidFill>
                  <a:srgbClr val="C00000"/>
                </a:solidFill>
              </a:rPr>
              <a:t>时间节点与费用</a:t>
            </a:r>
            <a:endParaRPr lang="en-US" altLang="zh-CN" sz="1600" b="1" dirty="0">
              <a:solidFill>
                <a:srgbClr val="C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建议在 </a:t>
            </a:r>
            <a:r>
              <a:rPr lang="en-US" altLang="zh-CN" sz="1600" dirty="0"/>
              <a:t>7 </a:t>
            </a:r>
            <a:r>
              <a:rPr lang="zh-CN" altLang="en-US" sz="1600" dirty="0"/>
              <a:t>月 </a:t>
            </a:r>
            <a:r>
              <a:rPr lang="en-US" altLang="zh-CN" sz="1600" dirty="0"/>
              <a:t>1 </a:t>
            </a:r>
            <a:r>
              <a:rPr lang="zh-CN" altLang="en-US" sz="1600" dirty="0"/>
              <a:t>日前完成注册与学费缴纳以保留名额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 </a:t>
            </a:r>
            <a:r>
              <a:rPr lang="zh-CN" altLang="en-US" sz="1600" dirty="0"/>
              <a:t>月 </a:t>
            </a:r>
            <a:r>
              <a:rPr lang="en-US" altLang="zh-CN" sz="1600" dirty="0"/>
              <a:t>31 </a:t>
            </a:r>
            <a:r>
              <a:rPr lang="zh-CN" altLang="en-US" sz="1600" dirty="0"/>
              <a:t>日前注册可享学费减免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学费：</a:t>
            </a:r>
            <a:r>
              <a:rPr lang="en-US" altLang="zh-CN" sz="1600" dirty="0"/>
              <a:t>1295 </a:t>
            </a:r>
            <a:r>
              <a:rPr lang="zh-CN" altLang="en-US" sz="1600" dirty="0"/>
              <a:t>美元（早鸟价 </a:t>
            </a:r>
            <a:r>
              <a:rPr lang="en-US" altLang="zh-CN" sz="1600" dirty="0"/>
              <a:t>1095 </a:t>
            </a:r>
            <a:r>
              <a:rPr lang="zh-CN" altLang="en-US" sz="1600" dirty="0"/>
              <a:t>美元）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住宿费：</a:t>
            </a:r>
            <a:r>
              <a:rPr lang="en-US" altLang="zh-CN" sz="1600" dirty="0"/>
              <a:t>895 </a:t>
            </a:r>
            <a:r>
              <a:rPr lang="zh-CN" altLang="en-US" sz="1600" dirty="0"/>
              <a:t>美元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注册费：</a:t>
            </a:r>
            <a:r>
              <a:rPr lang="en-US" altLang="zh-CN" sz="1600" dirty="0"/>
              <a:t>50 </a:t>
            </a:r>
            <a:r>
              <a:rPr lang="zh-CN" altLang="en-US" sz="1600" dirty="0"/>
              <a:t>美元（不退）</a:t>
            </a:r>
          </a:p>
        </p:txBody>
      </p:sp>
    </p:spTree>
    <p:extLst>
      <p:ext uri="{BB962C8B-B14F-4D97-AF65-F5344CB8AC3E}">
        <p14:creationId xmlns:p14="http://schemas.microsoft.com/office/powerpoint/2010/main" val="2048037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FC428A-72A7-C7EF-5180-A401EAB8E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985317-7D7C-5FC9-7448-040A14A4852D}"/>
              </a:ext>
            </a:extLst>
          </p:cNvPr>
          <p:cNvSpPr txBox="1"/>
          <p:nvPr/>
        </p:nvSpPr>
        <p:spPr>
          <a:xfrm>
            <a:off x="947738" y="399171"/>
            <a:ext cx="9588334" cy="837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altLang="zh-CN" sz="3200" dirty="0" err="1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项目介绍</a:t>
            </a:r>
            <a:r>
              <a:rPr lang="zh-CN" altLang="en-US" sz="3200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 </a:t>
            </a:r>
            <a:r>
              <a:rPr lang="en-US" altLang="zh-CN" sz="3200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-</a:t>
            </a:r>
            <a:r>
              <a:rPr lang="zh-CN" altLang="en-US" sz="3200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 </a:t>
            </a:r>
            <a:r>
              <a:rPr lang="sv-SE" altLang="zh-CN" sz="2800" dirty="0">
                <a:solidFill>
                  <a:schemeClr val="accent1"/>
                </a:solidFill>
                <a:latin typeface="HarmonyOS Sans SC Black" panose="00000A00000000000000" pitchFamily="2" charset="-122"/>
              </a:rPr>
              <a:t>Music </a:t>
            </a:r>
            <a:r>
              <a:rPr lang="sv-SE" altLang="zh-CN" sz="2800" dirty="0" err="1">
                <a:solidFill>
                  <a:schemeClr val="accent1"/>
                </a:solidFill>
                <a:latin typeface="HarmonyOS Sans SC Black" panose="00000A00000000000000" pitchFamily="2" charset="-122"/>
              </a:rPr>
              <a:t>Performance</a:t>
            </a:r>
            <a:r>
              <a:rPr lang="sv-SE" altLang="zh-CN" sz="2800" dirty="0">
                <a:solidFill>
                  <a:schemeClr val="accent1"/>
                </a:solidFill>
                <a:latin typeface="HarmonyOS Sans SC Black" panose="00000A00000000000000" pitchFamily="2" charset="-122"/>
              </a:rPr>
              <a:t> Intensive</a:t>
            </a:r>
            <a:r>
              <a:rPr lang="zh-CN" altLang="en-US" sz="2800" dirty="0">
                <a:solidFill>
                  <a:schemeClr val="accent1"/>
                </a:solidFill>
                <a:latin typeface="HarmonyOS Sans SC Black" panose="00000A00000000000000" pitchFamily="2" charset="-122"/>
              </a:rPr>
              <a:t> 音乐演奏强化</a:t>
            </a:r>
            <a:endParaRPr lang="en-ID" altLang="zh-CN" sz="2800" dirty="0">
              <a:solidFill>
                <a:schemeClr val="accent1"/>
              </a:solidFill>
              <a:latin typeface="HarmonyOS Sans SC Black" panose="00000A00000000000000" pitchFamily="2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BBBD0E-20E1-393F-5483-E9821E41AAF7}"/>
              </a:ext>
            </a:extLst>
          </p:cNvPr>
          <p:cNvSpPr txBox="1"/>
          <p:nvPr/>
        </p:nvSpPr>
        <p:spPr>
          <a:xfrm>
            <a:off x="982660" y="1574814"/>
            <a:ext cx="102266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sv-SE" altLang="zh-CN" sz="1600" b="0" i="0" u="none" strike="noStrike" dirty="0" err="1">
                <a:solidFill>
                  <a:srgbClr val="000000"/>
                </a:solidFill>
                <a:effectLst/>
              </a:rPr>
              <a:t>Berklee</a:t>
            </a:r>
            <a:r>
              <a:rPr lang="sv-SE" altLang="zh-CN" sz="16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sv-SE" altLang="zh-CN" sz="1600" b="0" i="0" u="none" strike="noStrike" dirty="0" err="1">
                <a:solidFill>
                  <a:srgbClr val="000000"/>
                </a:solidFill>
                <a:effectLst/>
              </a:rPr>
              <a:t>Aspire</a:t>
            </a:r>
            <a:r>
              <a:rPr lang="sv-SE" altLang="zh-CN" sz="16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是为期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周的综合表演强化项目，被定位为伯克利暑期项目中最全面的音乐表演训练体系。学生可选择任一主修乐器或声乐（包括吉他），课程结构高度接近伯克利本科的学习模式。</a:t>
            </a:r>
          </a:p>
          <a:p>
            <a:pPr algn="l"/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项目内容覆盖演奏、即兴、合奏、音乐素养、理论课程与选修模块，既强调技术训练，也鼓励学生探索作曲、制作与音乐产业等方向。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0BA48FE-6A64-27C0-4B16-7D82DE8580AA}"/>
              </a:ext>
            </a:extLst>
          </p:cNvPr>
          <p:cNvGrpSpPr/>
          <p:nvPr/>
        </p:nvGrpSpPr>
        <p:grpSpPr>
          <a:xfrm>
            <a:off x="947739" y="3074327"/>
            <a:ext cx="5368979" cy="2238177"/>
            <a:chOff x="982662" y="4030384"/>
            <a:chExt cx="3207201" cy="2238177"/>
          </a:xfrm>
        </p:grpSpPr>
        <p:sp>
          <p:nvSpPr>
            <p:cNvPr id="12" name="TextBox 7">
              <a:extLst>
                <a:ext uri="{FF2B5EF4-FFF2-40B4-BE49-F238E27FC236}">
                  <a16:creationId xmlns:a16="http://schemas.microsoft.com/office/drawing/2014/main" id="{098BC8A6-B538-C01E-A7D9-E072BAEED96C}"/>
                </a:ext>
              </a:extLst>
            </p:cNvPr>
            <p:cNvSpPr txBox="1"/>
            <p:nvPr/>
          </p:nvSpPr>
          <p:spPr>
            <a:xfrm>
              <a:off x="982662" y="4030384"/>
              <a:ext cx="5958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sz="1600" b="1" dirty="0" err="1">
                  <a:solidFill>
                    <a:srgbClr val="C00000"/>
                  </a:solidFill>
                </a:rPr>
                <a:t>项目亮点</a:t>
              </a:r>
              <a:endParaRPr lang="en-ID" sz="1600" b="1" dirty="0">
                <a:solidFill>
                  <a:srgbClr val="C00000"/>
                </a:solidFill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5F21DDF-2D3D-8562-FAF2-9EB0AC21C7CE}"/>
                </a:ext>
              </a:extLst>
            </p:cNvPr>
            <p:cNvSpPr txBox="1"/>
            <p:nvPr/>
          </p:nvSpPr>
          <p:spPr>
            <a:xfrm>
              <a:off x="982662" y="4368938"/>
              <a:ext cx="3207201" cy="18996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完整模拟伯克利本科的课程结构与学习节奏。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合奏数量与密度极高，为学生提供大量舞台与合作机会。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提供学分与非学分两种路径，满足不同升学与签证需求。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通过 </a:t>
              </a:r>
              <a:r>
                <a:rPr lang="en-US" altLang="zh-CN" sz="1600" dirty="0"/>
                <a:t>5 </a:t>
              </a:r>
              <a:r>
                <a:rPr lang="zh-CN" altLang="en-US" sz="1600" dirty="0"/>
                <a:t>周沉浸式学习，帮助学生明确未来是否适合进入音乐学院深造。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AD5A0289-1BEA-27E9-2331-EB842F4664F9}"/>
              </a:ext>
            </a:extLst>
          </p:cNvPr>
          <p:cNvGrpSpPr/>
          <p:nvPr/>
        </p:nvGrpSpPr>
        <p:grpSpPr>
          <a:xfrm>
            <a:off x="6849352" y="2991342"/>
            <a:ext cx="4791264" cy="3060646"/>
            <a:chOff x="947738" y="3672900"/>
            <a:chExt cx="4359986" cy="3060646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D1B5C6EE-7A90-9BD6-206E-31AA758E4C46}"/>
                </a:ext>
              </a:extLst>
            </p:cNvPr>
            <p:cNvSpPr txBox="1"/>
            <p:nvPr/>
          </p:nvSpPr>
          <p:spPr>
            <a:xfrm>
              <a:off x="947738" y="4095195"/>
              <a:ext cx="4359986" cy="26383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项目时间：</a:t>
              </a:r>
              <a:r>
                <a:rPr lang="en-US" altLang="zh-CN" sz="1600" i="0" u="none" strike="noStrike" dirty="0">
                  <a:solidFill>
                    <a:srgbClr val="000000"/>
                  </a:solidFill>
                  <a:effectLst/>
                </a:rPr>
                <a:t>2026 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年 </a:t>
              </a:r>
              <a:r>
                <a:rPr lang="en-US" altLang="zh-CN" sz="1600" i="0" u="none" strike="noStrike" dirty="0">
                  <a:solidFill>
                    <a:srgbClr val="000000"/>
                  </a:solidFill>
                  <a:effectLst/>
                </a:rPr>
                <a:t>7 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月 </a:t>
              </a:r>
              <a:r>
                <a:rPr lang="en-US" altLang="zh-CN" sz="1600" i="0" u="none" strike="noStrike" dirty="0">
                  <a:solidFill>
                    <a:srgbClr val="000000"/>
                  </a:solidFill>
                  <a:effectLst/>
                </a:rPr>
                <a:t>5 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日至 </a:t>
              </a:r>
              <a:r>
                <a:rPr lang="en-US" altLang="zh-CN" sz="1600" i="0" u="none" strike="noStrike" dirty="0">
                  <a:solidFill>
                    <a:srgbClr val="000000"/>
                  </a:solidFill>
                  <a:effectLst/>
                </a:rPr>
                <a:t>2026 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年 </a:t>
              </a:r>
              <a:r>
                <a:rPr lang="en-US" altLang="zh-CN" sz="1600" i="0" u="none" strike="noStrike" dirty="0">
                  <a:solidFill>
                    <a:srgbClr val="000000"/>
                  </a:solidFill>
                  <a:effectLst/>
                </a:rPr>
                <a:t>8 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月 </a:t>
              </a:r>
              <a:r>
                <a:rPr lang="en-US" altLang="zh-CN" sz="1600" i="0" u="none" strike="noStrike" dirty="0">
                  <a:solidFill>
                    <a:srgbClr val="000000"/>
                  </a:solidFill>
                  <a:effectLst/>
                </a:rPr>
                <a:t>7 </a:t>
              </a:r>
              <a:r>
                <a:rPr lang="zh-CN" altLang="en-US" sz="1600" i="0" u="none" strike="noStrike" dirty="0">
                  <a:solidFill>
                    <a:srgbClr val="000000"/>
                  </a:solidFill>
                  <a:effectLst/>
                </a:rPr>
                <a:t>日</a:t>
              </a:r>
              <a:endParaRPr lang="en-US" altLang="zh-CN" sz="1600" i="0" u="none" strike="noStrike" dirty="0">
                <a:solidFill>
                  <a:srgbClr val="000000"/>
                </a:solidFill>
                <a:effectLst/>
                <a:latin typeface="-webkit-standard"/>
              </a:endParaRPr>
            </a:p>
            <a:p>
              <a:pPr marL="285750" indent="-285750" algn="l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每天课程主要安排在 </a:t>
              </a:r>
              <a:r>
                <a:rPr lang="en-US" altLang="zh-CN" sz="16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9:00–20:00 </a:t>
              </a: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之间</a:t>
              </a:r>
            </a:p>
            <a:p>
              <a:pPr marL="285750" indent="-285750" algn="l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白天以课程、合奏与个人练习为主</a:t>
              </a:r>
            </a:p>
            <a:p>
              <a:pPr marL="285750" indent="-285750" algn="l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晚间安排即兴演奏、开放舞台与学生音乐会</a:t>
              </a:r>
            </a:p>
            <a:p>
              <a:pPr marL="285750" indent="-285750" algn="l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项目最后一周集中呈现合奏成果，约有 </a:t>
              </a:r>
              <a:r>
                <a:rPr lang="en-US" altLang="zh-CN" sz="16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200 </a:t>
              </a:r>
              <a:r>
                <a:rPr lang="zh-CN" altLang="en-US" sz="1600" b="0" i="0" u="none" strike="noStrike" dirty="0">
                  <a:solidFill>
                    <a:srgbClr val="000000"/>
                  </a:solidFill>
                  <a:effectLst/>
                  <a:latin typeface="-webkit-standard"/>
                </a:rPr>
                <a:t>场以上合奏演出</a:t>
              </a:r>
              <a:endParaRPr lang="en-US" altLang="zh-CN" sz="1600" b="0" i="0" u="none" strike="noStrike" dirty="0">
                <a:solidFill>
                  <a:srgbClr val="000000"/>
                </a:solidFill>
                <a:effectLst/>
                <a:latin typeface="-webkit-standard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6C15244-5A78-ED8C-9E9A-C0DC6BAD97D9}"/>
                </a:ext>
              </a:extLst>
            </p:cNvPr>
            <p:cNvSpPr txBox="1"/>
            <p:nvPr/>
          </p:nvSpPr>
          <p:spPr>
            <a:xfrm>
              <a:off x="1054547" y="3672900"/>
              <a:ext cx="1608083" cy="4222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600" b="1" dirty="0">
                  <a:solidFill>
                    <a:srgbClr val="C00000"/>
                  </a:solidFill>
                  <a:latin typeface="-webkit-standard"/>
                </a:rPr>
                <a:t>日程安排</a:t>
              </a:r>
              <a:endParaRPr lang="en-US" altLang="zh-CN" sz="1600" b="1" i="0" u="none" strike="noStrike" dirty="0">
                <a:solidFill>
                  <a:srgbClr val="C00000"/>
                </a:solidFill>
                <a:effectLst/>
                <a:latin typeface="-webkit-sta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9415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6F9F2-0338-6716-5A5D-7302E0476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FF1BAF-89D3-CFBA-D847-1EBC17336D74}"/>
              </a:ext>
            </a:extLst>
          </p:cNvPr>
          <p:cNvSpPr txBox="1"/>
          <p:nvPr/>
        </p:nvSpPr>
        <p:spPr>
          <a:xfrm>
            <a:off x="2344106" y="2988402"/>
            <a:ext cx="1944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v-SE" altLang="zh-CN" b="1" i="0" dirty="0">
                <a:solidFill>
                  <a:schemeClr val="accent1"/>
                </a:solidFill>
                <a:effectLst/>
                <a:latin typeface="+mj-lt"/>
              </a:rPr>
              <a:t>Jeff Perry</a:t>
            </a:r>
            <a:endParaRPr lang="zh-CN" altLang="en-US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98064FC-62B2-904D-BC88-8A4CC07A9F60}"/>
              </a:ext>
            </a:extLst>
          </p:cNvPr>
          <p:cNvSpPr txBox="1"/>
          <p:nvPr/>
        </p:nvSpPr>
        <p:spPr>
          <a:xfrm>
            <a:off x="7884654" y="2988402"/>
            <a:ext cx="1944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v-SE" altLang="zh-CN" b="1" i="0" dirty="0" err="1">
                <a:solidFill>
                  <a:schemeClr val="accent1"/>
                </a:solidFill>
                <a:effectLst/>
                <a:latin typeface="+mj-lt"/>
              </a:rPr>
              <a:t>Vessela</a:t>
            </a:r>
            <a:r>
              <a:rPr lang="sv-SE" altLang="zh-CN" b="1" i="0" dirty="0">
                <a:solidFill>
                  <a:schemeClr val="accent1"/>
                </a:solidFill>
                <a:effectLst/>
                <a:latin typeface="+mj-lt"/>
              </a:rPr>
              <a:t> </a:t>
            </a:r>
            <a:r>
              <a:rPr lang="sv-SE" altLang="zh-CN" b="1" i="0" dirty="0" err="1">
                <a:solidFill>
                  <a:schemeClr val="accent1"/>
                </a:solidFill>
                <a:effectLst/>
                <a:latin typeface="+mj-lt"/>
              </a:rPr>
              <a:t>Stoyanova</a:t>
            </a:r>
            <a:endParaRPr lang="zh-CN" altLang="en-US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964DFA7-5317-7724-4929-63C5840F16EF}"/>
              </a:ext>
            </a:extLst>
          </p:cNvPr>
          <p:cNvSpPr txBox="1"/>
          <p:nvPr/>
        </p:nvSpPr>
        <p:spPr>
          <a:xfrm>
            <a:off x="1142785" y="3430022"/>
            <a:ext cx="4873869" cy="2530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sv-SE" altLang="zh-CN" sz="1600" dirty="0"/>
              <a:t>Jeff Perry</a:t>
            </a:r>
            <a:r>
              <a:rPr lang="zh-CN" altLang="en-US" sz="1600" dirty="0"/>
              <a:t>是伯克利音乐学院当代写作与制作系教授，兼任</a:t>
            </a:r>
            <a:r>
              <a:rPr lang="sv-SE" altLang="zh-CN" sz="1600" dirty="0" err="1"/>
              <a:t>Aspire</a:t>
            </a:r>
            <a:r>
              <a:rPr lang="zh-CN" altLang="en-US" sz="1600" dirty="0"/>
              <a:t>暑期项目副总监。作为拥有逾</a:t>
            </a:r>
            <a:r>
              <a:rPr lang="en-US" altLang="zh-CN" sz="1600" dirty="0"/>
              <a:t>40</a:t>
            </a:r>
            <a:r>
              <a:rPr lang="zh-CN" altLang="en-US" sz="1600" dirty="0"/>
              <a:t>年职业生涯的资深小号与电贝司演奏家，他不仅领衔</a:t>
            </a:r>
            <a:r>
              <a:rPr lang="sv-SE" altLang="zh-CN" sz="1600" dirty="0"/>
              <a:t>Jeff Perry</a:t>
            </a:r>
            <a:r>
              <a:rPr lang="zh-CN" altLang="en-US" sz="1600" dirty="0"/>
              <a:t>爵士四重奏，还长期担任创作歌手</a:t>
            </a:r>
            <a:r>
              <a:rPr lang="sv-SE" altLang="zh-CN" sz="1600" dirty="0" err="1"/>
              <a:t>Jes</a:t>
            </a:r>
            <a:r>
              <a:rPr lang="sv-SE" altLang="zh-CN" sz="1600" dirty="0"/>
              <a:t> Perry</a:t>
            </a:r>
            <a:r>
              <a:rPr lang="zh-CN" altLang="en-US" sz="1600" dirty="0"/>
              <a:t>的贝司手与编曲。</a:t>
            </a:r>
          </a:p>
          <a:p>
            <a:pPr>
              <a:lnSpc>
                <a:spcPct val="125000"/>
              </a:lnSpc>
            </a:pPr>
            <a:r>
              <a:rPr lang="zh-CN" altLang="en-US" sz="1600" dirty="0"/>
              <a:t>他先后毕业于伯克利音乐学院（学士）与德保罗大学（硕士），自</a:t>
            </a:r>
            <a:r>
              <a:rPr lang="en-US" altLang="zh-CN" sz="1600" dirty="0"/>
              <a:t>1997</a:t>
            </a:r>
            <a:r>
              <a:rPr lang="zh-CN" altLang="en-US" sz="1600" dirty="0"/>
              <a:t>年留校任教至今，并在</a:t>
            </a:r>
            <a:r>
              <a:rPr lang="sv-SE" altLang="zh-CN" sz="1600" dirty="0"/>
              <a:t>Music Maker</a:t>
            </a:r>
            <a:r>
              <a:rPr lang="zh-CN" altLang="en-US" sz="1600" dirty="0"/>
              <a:t>工作室拥有丰富的教学经验。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16DAA43-76A8-8699-A3C9-6FD2CD83BC4E}"/>
              </a:ext>
            </a:extLst>
          </p:cNvPr>
          <p:cNvSpPr txBox="1"/>
          <p:nvPr/>
        </p:nvSpPr>
        <p:spPr>
          <a:xfrm>
            <a:off x="6520710" y="3430022"/>
            <a:ext cx="4873869" cy="28383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sv-SE" altLang="zh-CN" sz="1600" dirty="0" err="1"/>
              <a:t>Vessela</a:t>
            </a:r>
            <a:r>
              <a:rPr lang="sv-SE" altLang="zh-CN" sz="1600" dirty="0"/>
              <a:t> </a:t>
            </a:r>
            <a:r>
              <a:rPr lang="sv-SE" altLang="zh-CN" sz="1600" dirty="0" err="1"/>
              <a:t>Stoyanova</a:t>
            </a:r>
            <a:r>
              <a:rPr lang="zh-CN" altLang="en-US" sz="1600" dirty="0"/>
              <a:t>是波士顿乐坛备受推崇的作曲家、演奏家及教育家，现任教于伯克利音乐学院。她出生于保加利亚，其原创作品深受巴尔干民间音乐影响，并曾在</a:t>
            </a:r>
            <a:r>
              <a:rPr lang="sv-SE" altLang="zh-CN" sz="1600" dirty="0"/>
              <a:t>Jordan Hall</a:t>
            </a:r>
            <a:r>
              <a:rPr lang="zh-CN" altLang="en-US" sz="1600" dirty="0"/>
              <a:t>等著名场馆上演。</a:t>
            </a:r>
          </a:p>
          <a:p>
            <a:pPr>
              <a:lnSpc>
                <a:spcPct val="125000"/>
              </a:lnSpc>
            </a:pPr>
            <a:r>
              <a:rPr lang="zh-CN" altLang="en-US" sz="1600" dirty="0"/>
              <a:t>作为演奏家，她以精湛的琴槌技艺结合电子音乐著称，特别是对</a:t>
            </a:r>
            <a:r>
              <a:rPr lang="sv-SE" altLang="zh-CN" sz="1600" dirty="0"/>
              <a:t>Marimba </a:t>
            </a:r>
            <a:r>
              <a:rPr lang="sv-SE" altLang="zh-CN" sz="1600" dirty="0" err="1"/>
              <a:t>Lumina</a:t>
            </a:r>
            <a:r>
              <a:rPr lang="zh-CN" altLang="en-US" sz="1600" dirty="0"/>
              <a:t>的创新运用。她是</a:t>
            </a:r>
            <a:r>
              <a:rPr lang="sv-SE" altLang="zh-CN" sz="1600" dirty="0"/>
              <a:t>Bury </a:t>
            </a:r>
            <a:r>
              <a:rPr lang="sv-SE" altLang="zh-CN" sz="1600" dirty="0" err="1"/>
              <a:t>Me</a:t>
            </a:r>
            <a:r>
              <a:rPr lang="sv-SE" altLang="zh-CN" sz="1600" dirty="0"/>
              <a:t> </a:t>
            </a:r>
            <a:r>
              <a:rPr lang="sv-SE" altLang="zh-CN" sz="1600" dirty="0" err="1"/>
              <a:t>Standing</a:t>
            </a:r>
            <a:r>
              <a:rPr lang="zh-CN" altLang="en-US" sz="1600" dirty="0"/>
              <a:t>乐队与</a:t>
            </a:r>
            <a:r>
              <a:rPr lang="sv-SE" altLang="zh-CN" sz="1600" dirty="0" err="1"/>
              <a:t>Goli</a:t>
            </a:r>
            <a:r>
              <a:rPr lang="zh-CN" altLang="en-US" sz="1600" dirty="0"/>
              <a:t>二重奏的联合创始人，也是爵士作曲家联盟的特邀独奏家。她拥有新英格兰音乐学院当代即兴演奏硕士学位。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D9E7EC9-FA56-1F03-F29C-5FE4ED95CF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0" b="33269"/>
          <a:stretch/>
        </p:blipFill>
        <p:spPr bwMode="auto">
          <a:xfrm>
            <a:off x="2063552" y="407384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2FE1B860-4E84-B3CA-D657-EA1F010AF7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" t="305" r="-374" b="33029"/>
          <a:stretch/>
        </p:blipFill>
        <p:spPr bwMode="auto">
          <a:xfrm>
            <a:off x="7608450" y="407384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251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7467C3-2524-2535-B509-C48F384D6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>
            <a:extLst>
              <a:ext uri="{FF2B5EF4-FFF2-40B4-BE49-F238E27FC236}">
                <a16:creationId xmlns:a16="http://schemas.microsoft.com/office/drawing/2014/main" id="{3B794AAF-1854-0393-0C9E-545BD6558B8E}"/>
              </a:ext>
            </a:extLst>
          </p:cNvPr>
          <p:cNvSpPr txBox="1"/>
          <p:nvPr/>
        </p:nvSpPr>
        <p:spPr>
          <a:xfrm>
            <a:off x="947738" y="399171"/>
            <a:ext cx="6787547" cy="85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3200" dirty="0" err="1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申请条件与材料要求</a:t>
            </a:r>
            <a:endParaRPr lang="en-US" sz="3200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3B3E43-B1EF-B00A-E54F-5284C8835092}"/>
              </a:ext>
            </a:extLst>
          </p:cNvPr>
          <p:cNvSpPr txBox="1"/>
          <p:nvPr/>
        </p:nvSpPr>
        <p:spPr>
          <a:xfrm>
            <a:off x="947738" y="2008006"/>
            <a:ext cx="4860230" cy="1253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600" b="1" i="0" u="none" strike="noStrike" dirty="0">
                <a:solidFill>
                  <a:srgbClr val="C00000"/>
                </a:solidFill>
                <a:effectLst/>
              </a:rPr>
              <a:t>申请条件</a:t>
            </a:r>
          </a:p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年满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15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岁</a:t>
            </a:r>
          </a:p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至少 </a:t>
            </a:r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6 </a:t>
            </a: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个月吉他演奏经验</a:t>
            </a:r>
          </a:p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</a:rPr>
              <a:t>具备理解课堂英语的能力（不要求语言考试成绩）</a:t>
            </a:r>
            <a:endParaRPr lang="en-US" altLang="zh-CN" sz="16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786D727-C5D0-A032-B774-A23E9EBEC88A}"/>
              </a:ext>
            </a:extLst>
          </p:cNvPr>
          <p:cNvSpPr txBox="1"/>
          <p:nvPr/>
        </p:nvSpPr>
        <p:spPr>
          <a:xfrm>
            <a:off x="947737" y="3611208"/>
            <a:ext cx="5148263" cy="2268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600" b="1" i="0" u="none" strike="noStrike" dirty="0">
                <a:solidFill>
                  <a:srgbClr val="C00000"/>
                </a:solidFill>
                <a:effectLst/>
              </a:rPr>
              <a:t>注册与材料</a:t>
            </a:r>
            <a:endParaRPr lang="en-US" altLang="zh-CN" sz="1600" b="1" i="0" u="none" strike="noStrike" dirty="0">
              <a:solidFill>
                <a:srgbClr val="C00000"/>
              </a:solidFill>
              <a:effectLst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在线注册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选择学分或非学分路径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学分路径的国际学生需办理学生签证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注册完成后需在规定时间内缴清学费与住宿费用以锁定名额</a:t>
            </a:r>
            <a:endParaRPr lang="zh-CN" altLang="en-US" sz="16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785757D-5CDE-A476-46E1-0E66C4EDA822}"/>
              </a:ext>
            </a:extLst>
          </p:cNvPr>
          <p:cNvSpPr txBox="1"/>
          <p:nvPr/>
        </p:nvSpPr>
        <p:spPr>
          <a:xfrm>
            <a:off x="6373766" y="2008006"/>
            <a:ext cx="5008256" cy="2638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600" b="1" dirty="0">
                <a:solidFill>
                  <a:srgbClr val="C00000"/>
                </a:solidFill>
              </a:rPr>
              <a:t>时间节点与费用</a:t>
            </a:r>
            <a:endParaRPr lang="en-US" altLang="zh-CN" sz="1600" b="1" dirty="0">
              <a:solidFill>
                <a:srgbClr val="C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6 </a:t>
            </a:r>
            <a:r>
              <a:rPr lang="zh-CN" altLang="en-US" sz="1600" dirty="0"/>
              <a:t>月 </a:t>
            </a:r>
            <a:r>
              <a:rPr lang="en-US" altLang="zh-CN" sz="1600" dirty="0"/>
              <a:t>1 </a:t>
            </a:r>
            <a:r>
              <a:rPr lang="zh-CN" altLang="en-US" sz="1600" dirty="0"/>
              <a:t>日前完成注册、全额缴费与住宿申请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1 </a:t>
            </a:r>
            <a:r>
              <a:rPr lang="zh-CN" altLang="en-US" sz="1600" dirty="0"/>
              <a:t>月 </a:t>
            </a:r>
            <a:r>
              <a:rPr lang="en-US" altLang="zh-CN" sz="1600" dirty="0"/>
              <a:t>31 </a:t>
            </a:r>
            <a:r>
              <a:rPr lang="zh-CN" altLang="en-US" sz="1600" dirty="0"/>
              <a:t>日前注册可享学费减免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学费：</a:t>
            </a:r>
            <a:r>
              <a:rPr lang="en-US" altLang="zh-CN" sz="1600" dirty="0"/>
              <a:t>5430 </a:t>
            </a:r>
            <a:r>
              <a:rPr lang="zh-CN" altLang="en-US" sz="1600" dirty="0"/>
              <a:t>美元（早鸟价 </a:t>
            </a:r>
            <a:r>
              <a:rPr lang="en-US" altLang="zh-CN" sz="1600" dirty="0"/>
              <a:t>5230 </a:t>
            </a:r>
            <a:r>
              <a:rPr lang="zh-CN" altLang="en-US" sz="1600" dirty="0"/>
              <a:t>美元）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住宿费：</a:t>
            </a:r>
            <a:r>
              <a:rPr lang="en-US" altLang="zh-CN" sz="1600" dirty="0"/>
              <a:t>4200 </a:t>
            </a:r>
            <a:r>
              <a:rPr lang="zh-CN" altLang="en-US" sz="1600" dirty="0"/>
              <a:t>美元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注册费：</a:t>
            </a:r>
            <a:r>
              <a:rPr lang="en-US" altLang="zh-CN" sz="1600" dirty="0"/>
              <a:t>50 </a:t>
            </a:r>
            <a:r>
              <a:rPr lang="zh-CN" altLang="en-US" sz="1600" dirty="0"/>
              <a:t>美元（不退）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项目提供多种基于表现的奖学金机会</a:t>
            </a:r>
          </a:p>
        </p:txBody>
      </p:sp>
    </p:spTree>
    <p:extLst>
      <p:ext uri="{BB962C8B-B14F-4D97-AF65-F5344CB8AC3E}">
        <p14:creationId xmlns:p14="http://schemas.microsoft.com/office/powerpoint/2010/main" val="4191710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rporate 5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CC0000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itchdeck">
      <a:majorFont>
        <a:latin typeface="Clash Grotesk Medium"/>
        <a:ea typeface=""/>
        <a:cs typeface=""/>
      </a:majorFont>
      <a:minorFont>
        <a:latin typeface="Clash Grotes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orporate 5">
    <a:dk1>
      <a:srgbClr val="000000"/>
    </a:dk1>
    <a:lt1>
      <a:srgbClr val="FFFFFF"/>
    </a:lt1>
    <a:dk2>
      <a:srgbClr val="000000"/>
    </a:dk2>
    <a:lt2>
      <a:srgbClr val="FFFFFF"/>
    </a:lt2>
    <a:accent1>
      <a:srgbClr val="CC0000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3861</TotalTime>
  <Words>1315</Words>
  <Application>Microsoft Macintosh PowerPoint</Application>
  <PresentationFormat>宽屏</PresentationFormat>
  <Paragraphs>93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HarmonyOS Sans SC Medium</vt:lpstr>
      <vt:lpstr>PINGFANG SC SEMIBOLD</vt:lpstr>
      <vt:lpstr>Arial</vt:lpstr>
      <vt:lpstr>-webkit-standard</vt:lpstr>
      <vt:lpstr>SimHei</vt:lpstr>
      <vt:lpstr>HarmonyOS Sans SC Black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Revanda Aditya Al Malik</dc:creator>
  <cp:lastModifiedBy>Xiaoye Liang</cp:lastModifiedBy>
  <cp:revision>34</cp:revision>
  <dcterms:created xsi:type="dcterms:W3CDTF">2024-07-16T02:38:58Z</dcterms:created>
  <dcterms:modified xsi:type="dcterms:W3CDTF">2025-12-16T17:36:24Z</dcterms:modified>
</cp:coreProperties>
</file>

<file path=docProps/thumbnail.jpeg>
</file>